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83" r:id="rId5"/>
    <p:sldId id="282" r:id="rId6"/>
    <p:sldId id="285" r:id="rId7"/>
    <p:sldId id="286" r:id="rId8"/>
    <p:sldId id="284" r:id="rId9"/>
    <p:sldId id="259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97"/>
  </p:normalViewPr>
  <p:slideViewPr>
    <p:cSldViewPr snapToGrid="0" snapToObjects="1">
      <p:cViewPr varScale="1">
        <p:scale>
          <a:sx n="162" d="100"/>
          <a:sy n="162" d="100"/>
        </p:scale>
        <p:origin x="200" y="23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A952A-037D-E44B-9008-C245FE203766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98038-E7EB-F741-AB60-FE87AB5C9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11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5091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00D44E7-3436-C64A-8B66-5B0A94C7C180}" type="slidenum">
              <a:rPr lang="en-US" sz="1200">
                <a:latin typeface="Calibri"/>
              </a:rPr>
              <a:pPr/>
              <a:t>2</a:t>
            </a:fld>
            <a:endParaRPr lang="en-US" sz="1200" dirty="0">
              <a:latin typeface="Calibri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3387458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3073516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997952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51426"/>
            <a:ext cx="4038600" cy="31733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51426"/>
            <a:ext cx="4038600" cy="31733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97255"/>
            <a:ext cx="4040188" cy="43620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1989969"/>
            <a:ext cx="4040188" cy="26940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397255"/>
            <a:ext cx="4041775" cy="43620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89969"/>
            <a:ext cx="4041775" cy="26940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20580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53554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141080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9122"/>
            <a:ext cx="3008313" cy="7773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79122"/>
            <a:ext cx="5111750" cy="39155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09519"/>
            <a:ext cx="3008313" cy="29851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37343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5851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1764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8357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8032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10179"/>
            <a:ext cx="8229600" cy="2984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URL</a:t>
            </a:r>
          </a:p>
        </p:txBody>
      </p:sp>
      <p:pic>
        <p:nvPicPr>
          <p:cNvPr id="7" name="Picture 6" descr="MD-flag-background-ppt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71500"/>
          </a:xfrm>
          <a:prstGeom prst="rect">
            <a:avLst/>
          </a:prstGeom>
        </p:spPr>
      </p:pic>
      <p:pic>
        <p:nvPicPr>
          <p:cNvPr id="8" name="Picture 7" descr="UMBC-primary-logo-CMYK-on-black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87" y="86177"/>
            <a:ext cx="1749252" cy="402989"/>
          </a:xfrm>
          <a:prstGeom prst="rect">
            <a:avLst/>
          </a:prstGeom>
        </p:spPr>
      </p:pic>
      <p:pic>
        <p:nvPicPr>
          <p:cNvPr id="10" name="Picture 9" descr="corner-element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18" y="3901058"/>
            <a:ext cx="1224081" cy="1242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290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en.wikipedia.org/wiki/Random_fores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tin_language" TargetMode="External"/><Relationship Id="rId2" Type="http://schemas.openxmlformats.org/officeDocument/2006/relationships/hyperlink" Target="https://en.wikipedia.org/wiki/Wisdom_of_the_crow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semble_learning" TargetMode="External"/><Relationship Id="rId2" Type="http://schemas.openxmlformats.org/officeDocument/2006/relationships/hyperlink" Target="https://en.wikipedia.org/wiki/Bootstrap_aggregat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CMSC 471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ML: Bagging</a:t>
            </a:r>
          </a:p>
        </p:txBody>
      </p:sp>
    </p:spTree>
    <p:extLst>
      <p:ext uri="{BB962C8B-B14F-4D97-AF65-F5344CB8AC3E}">
        <p14:creationId xmlns:p14="http://schemas.microsoft.com/office/powerpoint/2010/main" val="268940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28800" y="1543050"/>
            <a:ext cx="5429250" cy="1828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7200" dirty="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charset="0"/>
                <a:cs typeface="ＭＳ Ｐゴシック" charset="0"/>
              </a:rPr>
              <a:t>What’s better</a:t>
            </a:r>
            <a:br>
              <a:rPr lang="en-US" sz="7200" dirty="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charset="0"/>
                <a:cs typeface="ＭＳ Ｐゴシック" charset="0"/>
              </a:rPr>
            </a:br>
            <a:r>
              <a:rPr lang="en-US" sz="7200" dirty="0"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charset="0"/>
                <a:cs typeface="ＭＳ Ｐゴシック" charset="0"/>
              </a:rPr>
              <a:t>than a tree?</a:t>
            </a:r>
            <a:endParaRPr lang="en-US" sz="66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27D49-1FAF-E948-BD2A-1506F714B32E}"/>
              </a:ext>
            </a:extLst>
          </p:cNvPr>
          <p:cNvSpPr txBox="1"/>
          <p:nvPr/>
        </p:nvSpPr>
        <p:spPr>
          <a:xfrm>
            <a:off x="7143751" y="228600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14.5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E72D3-A08F-174D-BC25-17F194EA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1" y="546620"/>
            <a:ext cx="5829300" cy="857250"/>
          </a:xfrm>
        </p:spPr>
        <p:txBody>
          <a:bodyPr/>
          <a:lstStyle/>
          <a:p>
            <a:r>
              <a:rPr lang="en-US" sz="3300" dirty="0">
                <a:hlinkClick r:id="rId2"/>
              </a:rPr>
              <a:t>Random Forest</a:t>
            </a:r>
            <a:endParaRPr lang="en-US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7E8BD-8FC3-6C4B-B179-4A7699ED0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609" y="1525314"/>
            <a:ext cx="5829300" cy="3714750"/>
          </a:xfrm>
        </p:spPr>
        <p:txBody>
          <a:bodyPr/>
          <a:lstStyle/>
          <a:p>
            <a:r>
              <a:rPr lang="en-US" sz="2400" dirty="0"/>
              <a:t>Can often improve performance of decision tree classifiers using a set of decision trees (a forest)</a:t>
            </a:r>
          </a:p>
          <a:p>
            <a:r>
              <a:rPr lang="en-US" sz="2400" dirty="0"/>
              <a:t>Each tree trained on a random subset of training data</a:t>
            </a:r>
          </a:p>
          <a:p>
            <a:r>
              <a:rPr lang="en-US" sz="2400" dirty="0"/>
              <a:t>Classify a data instance using all trees</a:t>
            </a:r>
          </a:p>
          <a:p>
            <a:r>
              <a:rPr lang="en-US" sz="2400" dirty="0"/>
              <a:t>Combine answers to make classification</a:t>
            </a:r>
          </a:p>
          <a:p>
            <a:pPr lvl="1"/>
            <a:r>
              <a:rPr lang="en-US" sz="2400" dirty="0"/>
              <a:t>E.g., vote for most common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12C8E-8AB2-D74E-86EA-65E9E7D7A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931" y="153714"/>
            <a:ext cx="2190750" cy="164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36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A577BF3-534A-1742-A853-3BC7D55C8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5900" y="774481"/>
            <a:ext cx="6172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5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2FED9-783C-5F4A-BB9C-B36159D8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556037"/>
            <a:ext cx="5829300" cy="857250"/>
          </a:xfrm>
        </p:spPr>
        <p:txBody>
          <a:bodyPr/>
          <a:lstStyle/>
          <a:p>
            <a:r>
              <a:rPr lang="en-US" dirty="0"/>
              <a:t>cf. </a:t>
            </a:r>
            <a:r>
              <a:rPr lang="en-US" dirty="0">
                <a:hlinkClick r:id="rId2"/>
              </a:rPr>
              <a:t>Wisdom of the Crowd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69282-586F-1046-A92A-C55D005CD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131" y="1418896"/>
            <a:ext cx="6197819" cy="326474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Statistician Francis Galton observed a 1906 contest to guess an ox’s weight at a country fair. 800 people entered. He noted that their average guess (1,197lb) was very close to the actual weight (1,198lb)</a:t>
            </a:r>
          </a:p>
          <a:p>
            <a:pPr marL="0" indent="0">
              <a:buNone/>
            </a:pPr>
            <a:endParaRPr lang="en-US" sz="1050" dirty="0"/>
          </a:p>
          <a:p>
            <a:r>
              <a:rPr lang="en-US" sz="2400" dirty="0"/>
              <a:t>When getting human annotations training data for machine learning, standard practice is get ≥ 3 annotations and take majority vote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32C1B-900F-F241-A8E7-57380BDEEEC9}"/>
              </a:ext>
            </a:extLst>
          </p:cNvPr>
          <p:cNvSpPr txBox="1"/>
          <p:nvPr/>
        </p:nvSpPr>
        <p:spPr>
          <a:xfrm>
            <a:off x="2061633" y="4800600"/>
            <a:ext cx="58293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/>
              <a:t>cf.</a:t>
            </a:r>
            <a:r>
              <a:rPr lang="en-US" sz="1050" i="1" dirty="0"/>
              <a:t>  abbreviation (short for </a:t>
            </a:r>
            <a:r>
              <a:rPr lang="en-US" sz="1050" i="1" dirty="0">
                <a:hlinkClick r:id="rId3" tooltip="Latin language"/>
              </a:rPr>
              <a:t>Latin</a:t>
            </a:r>
            <a:r>
              <a:rPr lang="en-US" sz="1050" i="1" dirty="0"/>
              <a:t>: confer/</a:t>
            </a:r>
            <a:r>
              <a:rPr lang="en-US" sz="1050" i="1" dirty="0" err="1"/>
              <a:t>conferatur</a:t>
            </a:r>
            <a:r>
              <a:rPr lang="en-US" sz="1050" i="1" dirty="0"/>
              <a:t>) refer reader to other material to make a comparison</a:t>
            </a:r>
          </a:p>
        </p:txBody>
      </p:sp>
    </p:spTree>
    <p:extLst>
      <p:ext uri="{BB962C8B-B14F-4D97-AF65-F5344CB8AC3E}">
        <p14:creationId xmlns:p14="http://schemas.microsoft.com/office/powerpoint/2010/main" val="258886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BCC1D-C6C4-C849-A07A-CB1802E25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494576"/>
            <a:ext cx="5829300" cy="857250"/>
          </a:xfrm>
        </p:spPr>
        <p:txBody>
          <a:bodyPr/>
          <a:lstStyle/>
          <a:p>
            <a:r>
              <a:rPr lang="en-US" dirty="0"/>
              <a:t>Random Forests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25C6D-FAF5-A046-8489-2AC9901F2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350" y="1291855"/>
            <a:ext cx="5829300" cy="3737345"/>
          </a:xfrm>
        </p:spPr>
        <p:txBody>
          <a:bodyPr/>
          <a:lstStyle/>
          <a:p>
            <a:r>
              <a:rPr lang="en-US" sz="2400" dirty="0"/>
              <a:t>Decision trees not the strongest modeling approach</a:t>
            </a:r>
          </a:p>
          <a:p>
            <a:r>
              <a:rPr lang="en-US" sz="2400" dirty="0"/>
              <a:t>Random forests make them much stronger </a:t>
            </a:r>
          </a:p>
          <a:p>
            <a:r>
              <a:rPr lang="en-US" sz="2400" dirty="0"/>
              <a:t>=&gt; more </a:t>
            </a:r>
            <a:r>
              <a:rPr lang="en-US" sz="2400" b="1" dirty="0"/>
              <a:t>robust</a:t>
            </a:r>
            <a:r>
              <a:rPr lang="en-US" sz="2400" dirty="0"/>
              <a:t> than a single decision tree</a:t>
            </a:r>
          </a:p>
          <a:p>
            <a:pPr lvl="1"/>
            <a:r>
              <a:rPr lang="en-US" sz="2400" dirty="0"/>
              <a:t>Limit overfitting to given dataset</a:t>
            </a:r>
          </a:p>
          <a:p>
            <a:pPr lvl="1"/>
            <a:r>
              <a:rPr lang="en-US" sz="2400" dirty="0"/>
              <a:t>Reduce errors due to training data bias</a:t>
            </a:r>
          </a:p>
          <a:p>
            <a:pPr lvl="1"/>
            <a:r>
              <a:rPr lang="en-US" sz="2400" dirty="0"/>
              <a:t>Stable performance if some noise added to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974366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53C00-96D8-2D49-94BA-E9E256CFF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268" y="393809"/>
            <a:ext cx="5829300" cy="857250"/>
          </a:xfrm>
        </p:spPr>
        <p:txBody>
          <a:bodyPr/>
          <a:lstStyle/>
          <a:p>
            <a:r>
              <a:rPr lang="en-US" sz="3300" dirty="0"/>
              <a:t>Bagging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EED58-C5F9-FD4F-AD62-D77EEC803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350" y="1143000"/>
            <a:ext cx="5886450" cy="382905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Idea can be used on any classifier!</a:t>
            </a:r>
          </a:p>
          <a:p>
            <a:r>
              <a:rPr lang="en-US" sz="2400" dirty="0"/>
              <a:t>Improve classification by combining classifications of randomly selected training subsets</a:t>
            </a:r>
          </a:p>
          <a:p>
            <a:r>
              <a:rPr lang="en-US" sz="2400" dirty="0"/>
              <a:t>Bagging = </a:t>
            </a:r>
            <a:r>
              <a:rPr lang="en-US" sz="2400" b="1" i="1" dirty="0">
                <a:hlinkClick r:id="rId2"/>
              </a:rPr>
              <a:t>B</a:t>
            </a:r>
            <a:r>
              <a:rPr lang="en-US" sz="2400" i="1" dirty="0">
                <a:hlinkClick r:id="rId2"/>
              </a:rPr>
              <a:t>ootstrap </a:t>
            </a:r>
            <a:r>
              <a:rPr lang="en-US" sz="2400" b="1" i="1" dirty="0">
                <a:hlinkClick r:id="rId2"/>
              </a:rPr>
              <a:t>agg</a:t>
            </a:r>
            <a:r>
              <a:rPr lang="en-US" sz="2400" i="1" dirty="0">
                <a:hlinkClick r:id="rId2"/>
              </a:rPr>
              <a:t>regat</a:t>
            </a:r>
            <a:r>
              <a:rPr lang="en-US" sz="2400" b="1" i="1" dirty="0">
                <a:hlinkClick r:id="rId2"/>
              </a:rPr>
              <a:t>ing</a:t>
            </a:r>
            <a:endParaRPr lang="en-US" sz="2400" b="1" i="1" dirty="0"/>
          </a:p>
          <a:p>
            <a:pPr marL="254794" lvl="1" indent="0">
              <a:buNone/>
            </a:pPr>
            <a:r>
              <a:rPr lang="en-US" sz="2100" i="1" dirty="0"/>
              <a:t>An </a:t>
            </a:r>
            <a:r>
              <a:rPr lang="en-US" sz="2100" b="1" i="1" dirty="0">
                <a:hlinkClick r:id="rId3"/>
              </a:rPr>
              <a:t>ensemble</a:t>
            </a:r>
            <a:r>
              <a:rPr lang="en-US" sz="2100" i="1" dirty="0"/>
              <a:t> meta-algorithm that can improve stability &amp; accuracy of algorithms for statistical classification and regression</a:t>
            </a:r>
          </a:p>
          <a:p>
            <a:pPr marL="182166" indent="-184547"/>
            <a:r>
              <a:rPr lang="en-US" sz="2400" dirty="0"/>
              <a:t>Helps avoid overfitting</a:t>
            </a:r>
          </a:p>
          <a:p>
            <a:pPr marL="182166" indent="-184547"/>
            <a:r>
              <a:rPr lang="en-US" sz="2400" dirty="0"/>
              <a:t>AKA </a:t>
            </a:r>
            <a:r>
              <a:rPr lang="en-US" sz="2400" dirty="0" err="1"/>
              <a:t>ensembling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6C1E43-5B86-9E46-A052-E615E2FFA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482" y="864475"/>
            <a:ext cx="95250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76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26F4CC-72E5-6C4A-8212-1E1B57BCB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5900" y="727185"/>
            <a:ext cx="6172200" cy="41148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9486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47CB3-88EF-A648-B0C7-887C4C77D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760" y="470994"/>
            <a:ext cx="7606017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Choosing subsets of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E4E0B-25D4-F344-95B1-545E41170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5819" y="1131175"/>
            <a:ext cx="6057900" cy="394335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Classic bagging: select random subset of training instances </a:t>
            </a:r>
            <a:r>
              <a:rPr lang="en-US" sz="2400" b="1" dirty="0"/>
              <a:t>with replacement</a:t>
            </a:r>
          </a:p>
          <a:p>
            <a:r>
              <a:rPr lang="en-US" sz="2400" dirty="0"/>
              <a:t>Pasting: select random subset of training instances</a:t>
            </a:r>
          </a:p>
          <a:p>
            <a:r>
              <a:rPr lang="en-US" sz="2400" dirty="0"/>
              <a:t>Random Subspaces: use all training instances, but with a random subset of features</a:t>
            </a:r>
          </a:p>
          <a:p>
            <a:r>
              <a:rPr lang="en-US" sz="2400" dirty="0"/>
              <a:t>Random Patches: random subset of instances and random subset of features</a:t>
            </a:r>
          </a:p>
          <a:p>
            <a:r>
              <a:rPr lang="en-US" sz="2400" dirty="0"/>
              <a:t>What’s best? YMMV: depends on problem, training data,  algorithm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04314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MBC-powerpoint-presentation-16-9 (1)" id="{56CE7328-5122-FF49-9D1A-B2575E5E25B6}" vid="{0D00BCDD-6C86-CE42-81B5-D7F30E55E7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306</Words>
  <Application>Microsoft Macintosh PowerPoint</Application>
  <PresentationFormat>On-screen Show (16:9)</PresentationFormat>
  <Paragraphs>36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CMSC 471</vt:lpstr>
      <vt:lpstr>What’s better than a tree?</vt:lpstr>
      <vt:lpstr>Random Forest</vt:lpstr>
      <vt:lpstr>PowerPoint Presentation</vt:lpstr>
      <vt:lpstr>cf. Wisdom of the Crowd</vt:lpstr>
      <vt:lpstr>Random Forests Benefits</vt:lpstr>
      <vt:lpstr>Bagging</vt:lpstr>
      <vt:lpstr>PowerPoint Presentation</vt:lpstr>
      <vt:lpstr>Choosing subsets of training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CMSC 471</dc:title>
  <dc:creator>Anantaa Kotal</dc:creator>
  <cp:lastModifiedBy>Anantaa Kotal</cp:lastModifiedBy>
  <cp:revision>1</cp:revision>
  <dcterms:created xsi:type="dcterms:W3CDTF">2022-11-11T23:01:30Z</dcterms:created>
  <dcterms:modified xsi:type="dcterms:W3CDTF">2022-11-11T23:02:56Z</dcterms:modified>
</cp:coreProperties>
</file>